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6" r:id="rId3"/>
  </p:sldMasterIdLst>
  <p:notesMasterIdLst>
    <p:notesMasterId r:id="rId14"/>
  </p:notesMasterIdLst>
  <p:sldIdLst>
    <p:sldId id="256" r:id="rId4"/>
    <p:sldId id="259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1" autoAdjust="0"/>
    <p:restoredTop sz="94672"/>
  </p:normalViewPr>
  <p:slideViewPr>
    <p:cSldViewPr snapToGrid="0">
      <p:cViewPr varScale="1">
        <p:scale>
          <a:sx n="97" d="100"/>
          <a:sy n="97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F43FA-5E3C-40F9-9C23-93D4C53F87F3}" type="datetimeFigureOut">
              <a:rPr lang="en-CA" smtClean="0"/>
              <a:t>2022-04-11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65052-8A77-439C-AFF2-2ED5ACC75D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24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25th, 2019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192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25th, 2019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684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25th, 2019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4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MPT &amp; ME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7" y="0"/>
            <a:ext cx="54864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1" y="201613"/>
            <a:ext cx="1657349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1384" y="838200"/>
            <a:ext cx="1657349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2944096"/>
            <a:ext cx="5791200" cy="860425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782295"/>
            <a:ext cx="5791200" cy="6096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1AA2F-4A9B-4B6C-8C6C-4B7D2B63BC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90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PT (no format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0"/>
          <p:cNvSpPr>
            <a:spLocks noChangeShapeType="1"/>
          </p:cNvSpPr>
          <p:nvPr/>
        </p:nvSpPr>
        <p:spPr bwMode="auto">
          <a:xfrm>
            <a:off x="6351" y="865188"/>
            <a:ext cx="12192000" cy="0"/>
          </a:xfrm>
          <a:prstGeom prst="line">
            <a:avLst/>
          </a:prstGeom>
          <a:noFill/>
          <a:ln w="19050">
            <a:solidFill>
              <a:srgbClr val="DA291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FC3BA-0EF3-4E73-B639-990BE731F5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9470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PT (title with no red line and content bo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03200" y="990600"/>
            <a:ext cx="116840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6197C-7877-4C5A-9D27-7309C6DC20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1326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PT (title with red line, content box, ring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6351" y="865188"/>
            <a:ext cx="12192000" cy="0"/>
          </a:xfrm>
          <a:prstGeom prst="line">
            <a:avLst/>
          </a:prstGeom>
          <a:noFill/>
          <a:ln w="19050">
            <a:solidFill>
              <a:srgbClr val="FF00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8656" r="19633" b="12845"/>
          <a:stretch>
            <a:fillRect/>
          </a:stretch>
        </p:blipFill>
        <p:spPr bwMode="auto">
          <a:xfrm rot="5400000">
            <a:off x="8497359" y="3163359"/>
            <a:ext cx="2438400" cy="495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03200" y="990601"/>
            <a:ext cx="116840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F8C0D-42BC-428C-A14B-95A6CFB82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0085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PT (title with three 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red strip pp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1050"/>
            <a:ext cx="6201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40"/>
          <p:cNvSpPr>
            <a:spLocks noChangeShapeType="1"/>
          </p:cNvSpPr>
          <p:nvPr/>
        </p:nvSpPr>
        <p:spPr bwMode="auto">
          <a:xfrm>
            <a:off x="6351" y="865188"/>
            <a:ext cx="12192000" cy="0"/>
          </a:xfrm>
          <a:prstGeom prst="line">
            <a:avLst/>
          </a:prstGeom>
          <a:noFill/>
          <a:ln w="19050">
            <a:solidFill>
              <a:srgbClr val="FF00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91" y="2051059"/>
            <a:ext cx="5486400" cy="2743200"/>
          </a:xfrm>
          <a:prstGeom prst="rect">
            <a:avLst/>
          </a:prstGeom>
        </p:spPr>
        <p:txBody>
          <a:bodyPr lIns="80001" tIns="40000" rIns="80001" bIns="4000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3517" y="2051059"/>
            <a:ext cx="3907808" cy="2743200"/>
          </a:xfrm>
          <a:prstGeom prst="rect">
            <a:avLst/>
          </a:prstGeom>
        </p:spPr>
        <p:txBody>
          <a:bodyPr lIns="80001" tIns="40000" rIns="80001" bIns="4000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992048" y="2051059"/>
            <a:ext cx="2199952" cy="2743200"/>
          </a:xfrm>
          <a:prstGeom prst="rect">
            <a:avLst/>
          </a:prstGeom>
        </p:spPr>
        <p:txBody>
          <a:bodyPr lIns="80001" tIns="40000" rIns="80001" bIns="4000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D5DF6-6147-4A2C-B147-1643FEF9F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3240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PT (title, content, three 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red strip pp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6201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0"/>
          <p:cNvSpPr>
            <a:spLocks noChangeShapeType="1"/>
          </p:cNvSpPr>
          <p:nvPr/>
        </p:nvSpPr>
        <p:spPr bwMode="auto">
          <a:xfrm>
            <a:off x="6351" y="865188"/>
            <a:ext cx="12192000" cy="0"/>
          </a:xfrm>
          <a:prstGeom prst="line">
            <a:avLst/>
          </a:prstGeom>
          <a:noFill/>
          <a:ln w="19050">
            <a:solidFill>
              <a:srgbClr val="FF00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91" y="3657600"/>
            <a:ext cx="5486400" cy="2743200"/>
          </a:xfrm>
          <a:prstGeom prst="rect">
            <a:avLst/>
          </a:prstGeom>
        </p:spPr>
        <p:txBody>
          <a:bodyPr lIns="80001" tIns="40000" rIns="80001" bIns="4000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3517" y="3657600"/>
            <a:ext cx="3907808" cy="2743200"/>
          </a:xfrm>
          <a:prstGeom prst="rect">
            <a:avLst/>
          </a:prstGeom>
        </p:spPr>
        <p:txBody>
          <a:bodyPr lIns="80001" tIns="40000" rIns="80001" bIns="4000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992048" y="3657600"/>
            <a:ext cx="2199952" cy="2743200"/>
          </a:xfrm>
          <a:prstGeom prst="rect">
            <a:avLst/>
          </a:prstGeom>
        </p:spPr>
        <p:txBody>
          <a:bodyPr lIns="80001" tIns="40000" rIns="80001" bIns="4000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203200" y="990600"/>
            <a:ext cx="116840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15417-E418-4FD4-91FE-83A73C3535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0287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PT Section Break #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red strip pp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6763"/>
            <a:ext cx="6201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80711"/>
            <a:ext cx="10972800" cy="762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91200"/>
            <a:ext cx="10972800" cy="609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91" y="2037204"/>
            <a:ext cx="5486400" cy="2743200"/>
          </a:xfrm>
          <a:prstGeom prst="rect">
            <a:avLst/>
          </a:prstGeom>
        </p:spPr>
        <p:txBody>
          <a:bodyPr lIns="80001" tIns="40000" rIns="80001" bIns="4000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3517" y="2037204"/>
            <a:ext cx="3907808" cy="2743200"/>
          </a:xfrm>
          <a:prstGeom prst="rect">
            <a:avLst/>
          </a:prstGeom>
        </p:spPr>
        <p:txBody>
          <a:bodyPr lIns="80001" tIns="40000" rIns="80001" bIns="4000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992048" y="2037204"/>
            <a:ext cx="2199952" cy="2743200"/>
          </a:xfrm>
          <a:prstGeom prst="rect">
            <a:avLst/>
          </a:prstGeom>
        </p:spPr>
        <p:txBody>
          <a:bodyPr lIns="80001" tIns="40000" rIns="80001" bIns="4000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F9EFA-0204-41EA-863E-228D33795B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1420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PT Section Break #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8656" r="19633" b="12845"/>
          <a:stretch>
            <a:fillRect/>
          </a:stretch>
        </p:blipFill>
        <p:spPr bwMode="auto">
          <a:xfrm rot="5400000">
            <a:off x="8497359" y="3163359"/>
            <a:ext cx="2438400" cy="495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1"/>
            <a:ext cx="11277600" cy="860425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819400"/>
            <a:ext cx="11277600" cy="609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9663E-F705-4BAC-8CE2-7A14661E1E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</p:spTree>
    <p:extLst>
      <p:ext uri="{BB962C8B-B14F-4D97-AF65-F5344CB8AC3E}">
        <p14:creationId xmlns:p14="http://schemas.microsoft.com/office/powerpoint/2010/main" val="42736931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25th, 2019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677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PT Section Brea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00050" indent="57150" algn="l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800100" indent="114300" algn="l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200150" indent="171450" algn="l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600200" indent="228600" algn="l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endParaRPr lang="en-US" sz="210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5" name="Picture 7" descr="red strip pp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6763"/>
            <a:ext cx="6201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544" y="2057400"/>
            <a:ext cx="11254656" cy="76200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544" y="2867889"/>
            <a:ext cx="11254656" cy="609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75D19-41CC-4C3C-93B9-02663FA91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0539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PT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2" b="5605"/>
          <a:stretch>
            <a:fillRect/>
          </a:stretch>
        </p:blipFill>
        <p:spPr bwMode="auto">
          <a:xfrm>
            <a:off x="0" y="2057400"/>
            <a:ext cx="12192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12192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/>
          <p:cNvSpPr txBox="1"/>
          <p:nvPr/>
        </p:nvSpPr>
        <p:spPr>
          <a:xfrm>
            <a:off x="6096000" y="3259139"/>
            <a:ext cx="5791200" cy="3397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6"/>
                </a:solidFill>
              </a:rPr>
              <a:t>The future is ours to make.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BC316-DCF2-4181-8F67-7A315FC6CE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5978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05310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85" y="180976"/>
            <a:ext cx="9190567" cy="561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518" y="990600"/>
            <a:ext cx="5463116" cy="4795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47834" y="990601"/>
            <a:ext cx="5465233" cy="232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47834" y="3463926"/>
            <a:ext cx="5465233" cy="2322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812061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85" y="180976"/>
            <a:ext cx="9190567" cy="561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81518" y="990600"/>
            <a:ext cx="5463116" cy="4795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7834" y="990600"/>
            <a:ext cx="5465233" cy="4795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9988494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YERIS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769" y="152401"/>
            <a:ext cx="7315200" cy="561975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41777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MPT &amp; ME 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17" y="0"/>
            <a:ext cx="54864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1" y="228600"/>
            <a:ext cx="1657349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1" y="762000"/>
            <a:ext cx="1657349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2944096"/>
            <a:ext cx="5791200" cy="860425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3782295"/>
            <a:ext cx="5791200" cy="609600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5785C-E6EE-4B6F-B3D6-C51A5D951A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4026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(title with red line and content bo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0"/>
          <p:cNvSpPr>
            <a:spLocks noChangeShapeType="1"/>
          </p:cNvSpPr>
          <p:nvPr/>
        </p:nvSpPr>
        <p:spPr bwMode="auto">
          <a:xfrm>
            <a:off x="6351" y="865188"/>
            <a:ext cx="12192000" cy="0"/>
          </a:xfrm>
          <a:prstGeom prst="line">
            <a:avLst/>
          </a:prstGeom>
          <a:noFill/>
          <a:ln w="19050">
            <a:solidFill>
              <a:srgbClr val="DA291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03200" y="990600"/>
            <a:ext cx="11684000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D1B7D-F059-4D26-8613-38803A2E5B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2079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(no format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0"/>
          <p:cNvSpPr>
            <a:spLocks noChangeShapeType="1"/>
          </p:cNvSpPr>
          <p:nvPr/>
        </p:nvSpPr>
        <p:spPr bwMode="auto">
          <a:xfrm>
            <a:off x="6351" y="865188"/>
            <a:ext cx="12192000" cy="0"/>
          </a:xfrm>
          <a:prstGeom prst="line">
            <a:avLst/>
          </a:prstGeom>
          <a:noFill/>
          <a:ln w="19050">
            <a:solidFill>
              <a:srgbClr val="DA291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116E3-AF17-442C-8CB5-2727DC578F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6909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(title with no red line and content bo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03200" y="990600"/>
            <a:ext cx="11684000" cy="5410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75DAC-4A5A-4767-9182-427E8D7863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961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25th, 2019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6399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(title with red line, content box, ring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6351" y="865188"/>
            <a:ext cx="12192000" cy="0"/>
          </a:xfrm>
          <a:prstGeom prst="line">
            <a:avLst/>
          </a:prstGeom>
          <a:noFill/>
          <a:ln w="19050">
            <a:solidFill>
              <a:srgbClr val="FF00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8656" r="19633" b="12845"/>
          <a:stretch>
            <a:fillRect/>
          </a:stretch>
        </p:blipFill>
        <p:spPr bwMode="auto">
          <a:xfrm rot="5400000">
            <a:off x="8497359" y="3163359"/>
            <a:ext cx="2438400" cy="495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03200" y="990601"/>
            <a:ext cx="116840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26FE01-7F74-41EE-BC9A-4DF329D3E7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9589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(title with three 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red strip pp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1050"/>
            <a:ext cx="6201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40"/>
          <p:cNvSpPr>
            <a:spLocks noChangeShapeType="1"/>
          </p:cNvSpPr>
          <p:nvPr/>
        </p:nvSpPr>
        <p:spPr bwMode="auto">
          <a:xfrm>
            <a:off x="6351" y="865188"/>
            <a:ext cx="12192000" cy="0"/>
          </a:xfrm>
          <a:prstGeom prst="line">
            <a:avLst/>
          </a:prstGeom>
          <a:noFill/>
          <a:ln w="19050">
            <a:solidFill>
              <a:srgbClr val="FF00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91" y="2051059"/>
            <a:ext cx="5486400" cy="2743200"/>
          </a:xfrm>
          <a:prstGeom prst="rect">
            <a:avLst/>
          </a:prstGeom>
        </p:spPr>
        <p:txBody>
          <a:bodyPr lIns="80001" tIns="40000" rIns="80001" bIns="40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3517" y="2051059"/>
            <a:ext cx="3907808" cy="2743200"/>
          </a:xfrm>
          <a:prstGeom prst="rect">
            <a:avLst/>
          </a:prstGeom>
        </p:spPr>
        <p:txBody>
          <a:bodyPr lIns="80001" tIns="40000" rIns="80001" bIns="40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992048" y="2051059"/>
            <a:ext cx="2199952" cy="2743200"/>
          </a:xfrm>
          <a:prstGeom prst="rect">
            <a:avLst/>
          </a:prstGeom>
        </p:spPr>
        <p:txBody>
          <a:bodyPr lIns="80001" tIns="40000" rIns="80001" bIns="40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045CD-6907-4F2D-AC86-515D8A2F77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1299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(title, content, three pictur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red strip pp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6201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0"/>
          <p:cNvSpPr>
            <a:spLocks noChangeShapeType="1"/>
          </p:cNvSpPr>
          <p:nvPr/>
        </p:nvSpPr>
        <p:spPr bwMode="auto">
          <a:xfrm>
            <a:off x="6351" y="865188"/>
            <a:ext cx="12192000" cy="0"/>
          </a:xfrm>
          <a:prstGeom prst="line">
            <a:avLst/>
          </a:prstGeom>
          <a:noFill/>
          <a:ln w="19050">
            <a:solidFill>
              <a:srgbClr val="FF00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A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91" y="3657600"/>
            <a:ext cx="5486400" cy="2743200"/>
          </a:xfrm>
          <a:prstGeom prst="rect">
            <a:avLst/>
          </a:prstGeom>
        </p:spPr>
        <p:txBody>
          <a:bodyPr lIns="80001" tIns="40000" rIns="80001" bIns="40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3517" y="3657600"/>
            <a:ext cx="3907808" cy="2743200"/>
          </a:xfrm>
          <a:prstGeom prst="rect">
            <a:avLst/>
          </a:prstGeom>
        </p:spPr>
        <p:txBody>
          <a:bodyPr lIns="80001" tIns="40000" rIns="80001" bIns="40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992048" y="3657600"/>
            <a:ext cx="2199952" cy="2743200"/>
          </a:xfrm>
          <a:prstGeom prst="rect">
            <a:avLst/>
          </a:prstGeom>
        </p:spPr>
        <p:txBody>
          <a:bodyPr lIns="80001" tIns="40000" rIns="80001" bIns="40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203200" y="990600"/>
            <a:ext cx="11684000" cy="2438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F7CCAE-35DC-443A-BC73-E8505286EE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7194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Section Break #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red strip pp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6763"/>
            <a:ext cx="6201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980711"/>
            <a:ext cx="10972800" cy="762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791200"/>
            <a:ext cx="10972800" cy="6096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91" y="2037204"/>
            <a:ext cx="5486400" cy="2743200"/>
          </a:xfrm>
          <a:prstGeom prst="rect">
            <a:avLst/>
          </a:prstGeom>
        </p:spPr>
        <p:txBody>
          <a:bodyPr lIns="80001" tIns="40000" rIns="80001" bIns="40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1"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3517" y="2037204"/>
            <a:ext cx="3907808" cy="2743200"/>
          </a:xfrm>
          <a:prstGeom prst="rect">
            <a:avLst/>
          </a:prstGeom>
        </p:spPr>
        <p:txBody>
          <a:bodyPr lIns="80001" tIns="40000" rIns="80001" bIns="40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992048" y="2037204"/>
            <a:ext cx="2199952" cy="2743200"/>
          </a:xfrm>
          <a:prstGeom prst="rect">
            <a:avLst/>
          </a:prstGeom>
        </p:spPr>
        <p:txBody>
          <a:bodyPr lIns="80001" tIns="40000" rIns="80001" bIns="40000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1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59347F-0C16-462C-94BA-87035E61CB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3663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Section Break #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t="8656" r="19633" b="12845"/>
          <a:stretch>
            <a:fillRect/>
          </a:stretch>
        </p:blipFill>
        <p:spPr bwMode="auto">
          <a:xfrm rot="5400000">
            <a:off x="8497359" y="3163359"/>
            <a:ext cx="2438400" cy="495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1"/>
            <a:ext cx="11277600" cy="860425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819400"/>
            <a:ext cx="11277600" cy="6096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27F03-CCB4-4FAB-8B6E-A9CF115555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</p:spTree>
    <p:extLst>
      <p:ext uri="{BB962C8B-B14F-4D97-AF65-F5344CB8AC3E}">
        <p14:creationId xmlns:p14="http://schemas.microsoft.com/office/powerpoint/2010/main" val="277647892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Section Brea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00050" indent="57150" algn="l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800100" indent="114300" algn="l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200150" indent="171450" algn="l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600200" indent="228600" algn="l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defRPr/>
            </a:pPr>
            <a:endParaRPr lang="en-US" sz="2100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5" name="Picture 7" descr="red strip pp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6763"/>
            <a:ext cx="6201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544" y="2057400"/>
            <a:ext cx="11254656" cy="76200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544" y="2867889"/>
            <a:ext cx="11254656" cy="60960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4A31E-0417-45C8-8457-50425911C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6819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2" b="5605"/>
          <a:stretch>
            <a:fillRect/>
          </a:stretch>
        </p:blipFill>
        <p:spPr bwMode="auto">
          <a:xfrm>
            <a:off x="0" y="2057400"/>
            <a:ext cx="12192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12192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/>
          <p:cNvSpPr txBox="1"/>
          <p:nvPr/>
        </p:nvSpPr>
        <p:spPr>
          <a:xfrm>
            <a:off x="6096000" y="3259139"/>
            <a:ext cx="5791200" cy="3397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6"/>
                </a:solidFill>
              </a:rPr>
              <a:t>The future is ours to make.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731C6-0D90-4AE6-B6D8-B8A0329C6C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9584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6" descr="MAGNA_ELECTRONIC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334" y="44450"/>
            <a:ext cx="1703917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867834" y="6661150"/>
            <a:ext cx="10409767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de-DE" sz="1000" b="1">
                <a:solidFill>
                  <a:srgbClr val="808080"/>
                </a:solidFill>
                <a:latin typeface="Tahoma" pitchFamily="34" charset="0"/>
              </a:rPr>
              <a:t>October, 2012</a:t>
            </a:r>
            <a:r>
              <a:rPr lang="de-DE" sz="1000" b="1">
                <a:latin typeface="Tahoma" pitchFamily="34" charset="0"/>
              </a:rPr>
              <a:t>   				</a:t>
            </a:r>
            <a:r>
              <a:rPr lang="de-DE" sz="1000" b="1">
                <a:solidFill>
                  <a:srgbClr val="808080"/>
                </a:solidFill>
                <a:latin typeface="Tahoma" pitchFamily="34" charset="0"/>
              </a:rPr>
              <a:t>Strictly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022677"/>
      </p:ext>
    </p:extLst>
  </p:cSld>
  <p:clrMapOvr>
    <a:masterClrMapping/>
  </p:clrMapOvr>
  <p:transition spd="slow">
    <p:zo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28B47-E6A5-4560-9823-DAE54BF91B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529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093F8-8241-44D5-8D4A-D315669FE7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4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25th, 2019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186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A12272-9B0C-4EDE-B89D-2E2C00BCDF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37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21327-71D9-4B10-B483-74C7A06CA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877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80D4E5-E13A-4DF3-B816-956ED3F43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963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PT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2" b="5605"/>
          <a:stretch>
            <a:fillRect/>
          </a:stretch>
        </p:blipFill>
        <p:spPr bwMode="auto">
          <a:xfrm>
            <a:off x="0" y="2057400"/>
            <a:ext cx="12192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12192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/>
          <p:cNvSpPr txBox="1"/>
          <p:nvPr/>
        </p:nvSpPr>
        <p:spPr>
          <a:xfrm>
            <a:off x="6096000" y="3259139"/>
            <a:ext cx="5791200" cy="3397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6"/>
                </a:solidFill>
              </a:rPr>
              <a:t>The future is ours to make.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BC316-DCF2-4181-8F67-7A315FC6CE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6126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25th, 2019</a:t>
            </a:r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326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25th, 2019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9686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25th, 2019</a:t>
            </a:r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32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25th, 2019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641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 25th, 2019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840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 25th, 2019</a:t>
            </a:r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Disclosure or duplication without consent is prohibited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DDBF1-B873-4B90-B105-AF49FCF6AA3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971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75685" y="11114"/>
            <a:ext cx="9984316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5685" y="990600"/>
            <a:ext cx="11711516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646863"/>
            <a:ext cx="1828800" cy="184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Mar 25th,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646863"/>
            <a:ext cx="7924800" cy="184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2700" y="6646863"/>
            <a:ext cx="1828800" cy="184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AAE294E-4052-4E64-B716-7D4624BC03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1" y="201613"/>
            <a:ext cx="1657349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99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/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0" fontAlgn="base" hangingPunct="0">
        <a:spcBef>
          <a:spcPct val="20000"/>
        </a:spcBef>
        <a:spcAft>
          <a:spcPct val="0"/>
        </a:spcAft>
        <a:buClr>
          <a:srgbClr val="DA291C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rtl="0" eaLnBrk="0" fontAlgn="base" hangingPunct="0">
        <a:spcBef>
          <a:spcPct val="20000"/>
        </a:spcBef>
        <a:spcAft>
          <a:spcPct val="0"/>
        </a:spcAft>
        <a:buClr>
          <a:srgbClr val="DA291C"/>
        </a:buClr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rtl="0" eaLnBrk="0" fontAlgn="base" hangingPunct="0">
        <a:spcBef>
          <a:spcPct val="20000"/>
        </a:spcBef>
        <a:spcAft>
          <a:spcPct val="0"/>
        </a:spcAft>
        <a:buClr>
          <a:srgbClr val="DA291C"/>
        </a:buClr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rtl="0" eaLnBrk="0" fontAlgn="base" hangingPunct="0">
        <a:spcBef>
          <a:spcPct val="20000"/>
        </a:spcBef>
        <a:spcAft>
          <a:spcPct val="0"/>
        </a:spcAft>
        <a:buClr>
          <a:srgbClr val="DA291C"/>
        </a:buClr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rtl="0" eaLnBrk="0" fontAlgn="base" hangingPunct="0">
        <a:spcBef>
          <a:spcPct val="20000"/>
        </a:spcBef>
        <a:spcAft>
          <a:spcPct val="0"/>
        </a:spcAft>
        <a:buClr>
          <a:srgbClr val="DA291C"/>
        </a:buClr>
        <a:buFont typeface="Arial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371600" indent="-223838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604963" indent="-233363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•"/>
        <a:defRPr sz="1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828800" indent="-223838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–"/>
        <a:defRPr sz="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828800" indent="-228600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–"/>
        <a:defRPr sz="1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75685" y="11114"/>
            <a:ext cx="9984316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685" y="990600"/>
            <a:ext cx="11711516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6646863"/>
            <a:ext cx="1828800" cy="184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Mar 25th,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6646863"/>
            <a:ext cx="7924800" cy="184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Disclosure or duplication without consent is prohibited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2700" y="6646863"/>
            <a:ext cx="1828800" cy="184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709DE5D-185A-4087-A980-81C2C80D53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5" name="Picture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1" y="228600"/>
            <a:ext cx="1657349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3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transition/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28600" indent="-228600" algn="l" rtl="0" eaLnBrk="0" fontAlgn="base" hangingPunct="0">
        <a:spcBef>
          <a:spcPct val="20000"/>
        </a:spcBef>
        <a:spcAft>
          <a:spcPct val="0"/>
        </a:spcAft>
        <a:buClr>
          <a:srgbClr val="DA291C"/>
        </a:buClr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rtl="0" eaLnBrk="0" fontAlgn="base" hangingPunct="0">
        <a:spcBef>
          <a:spcPct val="20000"/>
        </a:spcBef>
        <a:spcAft>
          <a:spcPct val="0"/>
        </a:spcAft>
        <a:buClr>
          <a:srgbClr val="DA291C"/>
        </a:buClr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rtl="0" eaLnBrk="0" fontAlgn="base" hangingPunct="0">
        <a:spcBef>
          <a:spcPct val="20000"/>
        </a:spcBef>
        <a:spcAft>
          <a:spcPct val="0"/>
        </a:spcAft>
        <a:buClr>
          <a:srgbClr val="DA291C"/>
        </a:buClr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rtl="0" eaLnBrk="0" fontAlgn="base" hangingPunct="0">
        <a:spcBef>
          <a:spcPct val="20000"/>
        </a:spcBef>
        <a:spcAft>
          <a:spcPct val="0"/>
        </a:spcAft>
        <a:buClr>
          <a:srgbClr val="DA291C"/>
        </a:buClr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rtl="0" eaLnBrk="0" fontAlgn="base" hangingPunct="0">
        <a:spcBef>
          <a:spcPct val="20000"/>
        </a:spcBef>
        <a:spcAft>
          <a:spcPct val="0"/>
        </a:spcAft>
        <a:buClr>
          <a:srgbClr val="DA291C"/>
        </a:buClr>
        <a:buFont typeface="Arial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371600" indent="-223838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–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6pPr>
      <a:lvl7pPr marL="1604963" indent="-233363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•"/>
        <a:defRPr sz="1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7pPr>
      <a:lvl8pPr marL="1828800" indent="-223838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–"/>
        <a:defRPr sz="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8pPr>
      <a:lvl9pPr marL="1828800" indent="-228600" algn="l" defTabSz="914400" rtl="0" eaLnBrk="1" latinLnBrk="0" hangingPunct="1">
        <a:spcBef>
          <a:spcPct val="20000"/>
        </a:spcBef>
        <a:buClr>
          <a:srgbClr val="DA291C"/>
        </a:buClr>
        <a:buFont typeface="Arial" pitchFamily="34" charset="0"/>
        <a:buChar char="–"/>
        <a:defRPr sz="1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>
          <a:xfrm>
            <a:off x="5606805" y="2725344"/>
            <a:ext cx="5076825" cy="860425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Berlin Sans FB Demi" panose="020E0802020502020306" pitchFamily="34" charset="0"/>
              </a:rPr>
              <a:t>Ontario License Plate</a:t>
            </a:r>
            <a:br>
              <a:rPr lang="en-US" sz="4000" dirty="0">
                <a:latin typeface="Berlin Sans FB Demi" panose="020E0802020502020306" pitchFamily="34" charset="0"/>
              </a:rPr>
            </a:br>
            <a:r>
              <a:rPr lang="en-US" sz="4000" dirty="0">
                <a:latin typeface="Berlin Sans FB Demi" panose="020E0802020502020306" pitchFamily="34" charset="0"/>
              </a:rPr>
              <a:t>Extraction Project</a:t>
            </a:r>
            <a:endParaRPr lang="en-CA" sz="4000" dirty="0">
              <a:latin typeface="Berlin Sans FB Demi" panose="020E0802020502020306" pitchFamily="34" charset="0"/>
              <a:cs typeface="Arial" charset="0"/>
            </a:endParaRPr>
          </a:p>
        </p:txBody>
      </p:sp>
      <p:sp>
        <p:nvSpPr>
          <p:cNvPr id="28676" name="Subtitle 2"/>
          <p:cNvSpPr txBox="1">
            <a:spLocks/>
          </p:cNvSpPr>
          <p:nvPr/>
        </p:nvSpPr>
        <p:spPr bwMode="auto">
          <a:xfrm>
            <a:off x="5729591" y="4536748"/>
            <a:ext cx="266437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A291C"/>
              </a:buClr>
            </a:pPr>
            <a:r>
              <a:rPr lang="en-US" sz="2000" dirty="0">
                <a:solidFill>
                  <a:srgbClr val="888B8D"/>
                </a:solidFill>
                <a:latin typeface="Berlin Sans FB Demi" panose="020E0802020502020306" pitchFamily="34" charset="0"/>
              </a:rPr>
              <a:t>April 11, 2022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A291C"/>
              </a:buClr>
            </a:pPr>
            <a:endParaRPr lang="en-US" sz="2000" dirty="0">
              <a:solidFill>
                <a:srgbClr val="888B8D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729591" y="3782295"/>
            <a:ext cx="6157609" cy="806126"/>
          </a:xfrm>
        </p:spPr>
        <p:txBody>
          <a:bodyPr/>
          <a:lstStyle/>
          <a:p>
            <a:r>
              <a:rPr lang="en-CA" dirty="0" err="1">
                <a:latin typeface="Berlin Sans FB Demi" panose="020E0802020502020306" pitchFamily="34" charset="0"/>
              </a:rPr>
              <a:t>Shuaichen</a:t>
            </a:r>
            <a:r>
              <a:rPr lang="en-CA" dirty="0">
                <a:latin typeface="Berlin Sans FB Demi" panose="020E0802020502020306" pitchFamily="34" charset="0"/>
              </a:rPr>
              <a:t> Yan</a:t>
            </a:r>
          </a:p>
          <a:p>
            <a:r>
              <a:rPr lang="en-CA" dirty="0">
                <a:latin typeface="Berlin Sans FB Demi" panose="020E0802020502020306" pitchFamily="34" charset="0"/>
              </a:rPr>
              <a:t>400118470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Mar 25th, 2019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23F2F2-5975-A046-A796-6789FB7FDAD9}"/>
              </a:ext>
            </a:extLst>
          </p:cNvPr>
          <p:cNvSpPr/>
          <p:nvPr/>
        </p:nvSpPr>
        <p:spPr>
          <a:xfrm>
            <a:off x="10058400" y="141668"/>
            <a:ext cx="1957589" cy="1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14012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Berlin Sans FB Demi" panose="020E0802020502020306" pitchFamily="34" charset="0"/>
              </a:rPr>
              <a:t>Reference</a:t>
            </a:r>
            <a:endParaRPr lang="en-CA" sz="3200" dirty="0">
              <a:latin typeface="Berlin Sans FB Demi" panose="020E0802020502020306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Mar 25th, 2019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7FEB67-246F-5845-9BB2-C36B577D8B10}"/>
              </a:ext>
            </a:extLst>
          </p:cNvPr>
          <p:cNvSpPr/>
          <p:nvPr/>
        </p:nvSpPr>
        <p:spPr>
          <a:xfrm>
            <a:off x="10234411" y="160591"/>
            <a:ext cx="1957589" cy="1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676A4C-BE0D-8543-8486-3302DBFEB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24" y="1120636"/>
            <a:ext cx="6759989" cy="416492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8BD7D9D-00C3-CE47-955D-F8FD5DDB21EB}"/>
              </a:ext>
            </a:extLst>
          </p:cNvPr>
          <p:cNvSpPr/>
          <p:nvPr/>
        </p:nvSpPr>
        <p:spPr>
          <a:xfrm>
            <a:off x="5717473" y="2149889"/>
            <a:ext cx="244698" cy="23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1728F7-A6FE-C747-A7A4-B03CB813ED8F}"/>
              </a:ext>
            </a:extLst>
          </p:cNvPr>
          <p:cNvSpPr/>
          <p:nvPr/>
        </p:nvSpPr>
        <p:spPr>
          <a:xfrm>
            <a:off x="3770020" y="3087187"/>
            <a:ext cx="244698" cy="23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FF73FC-A68D-8F48-82E0-2B028C3D359F}"/>
              </a:ext>
            </a:extLst>
          </p:cNvPr>
          <p:cNvSpPr/>
          <p:nvPr/>
        </p:nvSpPr>
        <p:spPr>
          <a:xfrm>
            <a:off x="3226064" y="3952185"/>
            <a:ext cx="244698" cy="23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0A6FC8-1FFA-4D44-88E6-37A74415D6A3}"/>
              </a:ext>
            </a:extLst>
          </p:cNvPr>
          <p:cNvSpPr/>
          <p:nvPr/>
        </p:nvSpPr>
        <p:spPr>
          <a:xfrm>
            <a:off x="5717473" y="4853332"/>
            <a:ext cx="244698" cy="23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476016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Berlin Sans FB Demi" panose="020E0802020502020306" pitchFamily="34" charset="0"/>
              </a:rPr>
              <a:t>Introduction</a:t>
            </a:r>
            <a:endParaRPr lang="en-CA" sz="3200" dirty="0">
              <a:latin typeface="Berlin Sans FB Demi" panose="020E0802020502020306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Mar 25th, 2019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588" y="976773"/>
            <a:ext cx="109436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OpenCV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     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     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     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COMPENG 4TN4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    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Ontario License Plate Extraction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b="1" dirty="0">
              <a:solidFill>
                <a:schemeClr val="bg2"/>
              </a:solidFill>
              <a:latin typeface="Berlin Sans FB" panose="020E0602020502020306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7FEB67-246F-5845-9BB2-C36B577D8B10}"/>
              </a:ext>
            </a:extLst>
          </p:cNvPr>
          <p:cNvSpPr/>
          <p:nvPr/>
        </p:nvSpPr>
        <p:spPr>
          <a:xfrm>
            <a:off x="10234411" y="160591"/>
            <a:ext cx="1957589" cy="1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84183EB-E177-FB49-98FD-C57206D65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861" y="992393"/>
            <a:ext cx="4229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7209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Berlin Sans FB Demi" panose="020E0802020502020306" pitchFamily="34" charset="0"/>
              </a:rPr>
              <a:t>Related Work</a:t>
            </a:r>
            <a:endParaRPr lang="en-CA" sz="3200" dirty="0">
              <a:latin typeface="Berlin Sans FB Demi" panose="020E0802020502020306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Mar 25th, 2019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588" y="976773"/>
            <a:ext cx="109436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 err="1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Jaided</a:t>
            </a: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 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 err="1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easyOCR</a:t>
            </a:r>
            <a:endParaRPr lang="en-CA" sz="2800" b="1" dirty="0">
              <a:solidFill>
                <a:schemeClr val="bg2"/>
              </a:solidFill>
              <a:latin typeface="Berlin Sans FB" panose="020E0602020502020306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Multi-Language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High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b="1" dirty="0">
              <a:solidFill>
                <a:schemeClr val="bg2"/>
              </a:solidFill>
              <a:latin typeface="Berlin Sans FB" panose="020E0602020502020306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7FEB67-246F-5845-9BB2-C36B577D8B10}"/>
              </a:ext>
            </a:extLst>
          </p:cNvPr>
          <p:cNvSpPr/>
          <p:nvPr/>
        </p:nvSpPr>
        <p:spPr>
          <a:xfrm>
            <a:off x="10234411" y="160591"/>
            <a:ext cx="1957589" cy="1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161DA-3A89-7740-9714-693C1A9E3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13" y="3043143"/>
            <a:ext cx="3571398" cy="22128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428DB1-782E-604E-947C-AA087D2DA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504" y="956017"/>
            <a:ext cx="6125205" cy="194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1860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Berlin Sans FB Demi" panose="020E0802020502020306" pitchFamily="34" charset="0"/>
              </a:rPr>
              <a:t>Proposed Method</a:t>
            </a:r>
            <a:endParaRPr lang="en-CA" sz="3200" dirty="0">
              <a:latin typeface="Berlin Sans FB Demi" panose="020E0802020502020306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Mar 25th, 2019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7FEB67-246F-5845-9BB2-C36B577D8B10}"/>
              </a:ext>
            </a:extLst>
          </p:cNvPr>
          <p:cNvSpPr/>
          <p:nvPr/>
        </p:nvSpPr>
        <p:spPr>
          <a:xfrm>
            <a:off x="10234411" y="160591"/>
            <a:ext cx="1957589" cy="1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55EB4C-7140-6145-86E4-C289E117C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04" y="1069091"/>
            <a:ext cx="6665127" cy="534211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E937FA8-02AC-1441-9DB5-8F3F9207A081}"/>
              </a:ext>
            </a:extLst>
          </p:cNvPr>
          <p:cNvSpPr/>
          <p:nvPr/>
        </p:nvSpPr>
        <p:spPr>
          <a:xfrm>
            <a:off x="6658377" y="3740150"/>
            <a:ext cx="244698" cy="23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25841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Berlin Sans FB Demi" panose="020E0802020502020306" pitchFamily="34" charset="0"/>
              </a:rPr>
              <a:t>Experimental Results-Method 1 (Main Approach)</a:t>
            </a:r>
            <a:endParaRPr lang="en-CA" sz="3200" dirty="0">
              <a:latin typeface="Berlin Sans FB Demi" panose="020E0802020502020306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Mar 25th, 2019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588" y="976773"/>
            <a:ext cx="1094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Use ML model trained on 6-features to predict license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7FEB67-246F-5845-9BB2-C36B577D8B10}"/>
              </a:ext>
            </a:extLst>
          </p:cNvPr>
          <p:cNvSpPr/>
          <p:nvPr/>
        </p:nvSpPr>
        <p:spPr>
          <a:xfrm>
            <a:off x="10234411" y="160591"/>
            <a:ext cx="1957589" cy="1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9F000E-2D0A-4445-B0B6-6250FD963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" y="3527784"/>
            <a:ext cx="3157004" cy="18923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1C7992-D5A8-B147-AB92-EAD21762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93" y="1585091"/>
            <a:ext cx="5096830" cy="15621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01D2680-FD9F-F648-979B-5DD61D16D25C}"/>
              </a:ext>
            </a:extLst>
          </p:cNvPr>
          <p:cNvSpPr/>
          <p:nvPr/>
        </p:nvSpPr>
        <p:spPr>
          <a:xfrm>
            <a:off x="1696278" y="2398643"/>
            <a:ext cx="702365" cy="861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FC5E756-F1EA-5041-8DCE-6E3D8D576377}"/>
              </a:ext>
            </a:extLst>
          </p:cNvPr>
          <p:cNvCxnSpPr>
            <a:cxnSpLocks/>
          </p:cNvCxnSpPr>
          <p:nvPr/>
        </p:nvCxnSpPr>
        <p:spPr>
          <a:xfrm>
            <a:off x="1298713" y="3147191"/>
            <a:ext cx="119270" cy="38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B3EB6CB1-BE1A-0F4A-8010-713139176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204" y="3437082"/>
            <a:ext cx="2271915" cy="3034748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8FCD207-C754-604E-8C39-5E2814B8183F}"/>
              </a:ext>
            </a:extLst>
          </p:cNvPr>
          <p:cNvCxnSpPr>
            <a:cxnSpLocks/>
          </p:cNvCxnSpPr>
          <p:nvPr/>
        </p:nvCxnSpPr>
        <p:spPr>
          <a:xfrm>
            <a:off x="3192105" y="3147191"/>
            <a:ext cx="571512" cy="38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CCF9747-B31D-3C42-A6CC-A4F02EAEE766}"/>
              </a:ext>
            </a:extLst>
          </p:cNvPr>
          <p:cNvCxnSpPr>
            <a:cxnSpLocks/>
          </p:cNvCxnSpPr>
          <p:nvPr/>
        </p:nvCxnSpPr>
        <p:spPr>
          <a:xfrm>
            <a:off x="5186559" y="3147190"/>
            <a:ext cx="1756748" cy="56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236761E3-2443-CB48-915D-489121BAF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65" y="3207930"/>
            <a:ext cx="44577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7840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Berlin Sans FB Demi" panose="020E0802020502020306" pitchFamily="34" charset="0"/>
              </a:rPr>
              <a:t>Experimental Results-Method 2</a:t>
            </a:r>
            <a:endParaRPr lang="en-CA" sz="3200" dirty="0">
              <a:latin typeface="Berlin Sans FB Demi" panose="020E0802020502020306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Mar 25th, 2019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588" y="976773"/>
            <a:ext cx="1094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Use ML model trained on HOG to predict license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7FEB67-246F-5845-9BB2-C36B577D8B10}"/>
              </a:ext>
            </a:extLst>
          </p:cNvPr>
          <p:cNvSpPr/>
          <p:nvPr/>
        </p:nvSpPr>
        <p:spPr>
          <a:xfrm>
            <a:off x="10234411" y="160591"/>
            <a:ext cx="1957589" cy="1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9F000E-2D0A-4445-B0B6-6250FD963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" y="3527784"/>
            <a:ext cx="3157004" cy="18923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1C7992-D5A8-B147-AB92-EAD21762E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42"/>
          <a:stretch/>
        </p:blipFill>
        <p:spPr>
          <a:xfrm>
            <a:off x="522093" y="1585091"/>
            <a:ext cx="1995820" cy="15621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01D2680-FD9F-F648-979B-5DD61D16D25C}"/>
              </a:ext>
            </a:extLst>
          </p:cNvPr>
          <p:cNvSpPr/>
          <p:nvPr/>
        </p:nvSpPr>
        <p:spPr>
          <a:xfrm>
            <a:off x="1696278" y="2398643"/>
            <a:ext cx="702365" cy="861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FC5E756-F1EA-5041-8DCE-6E3D8D576377}"/>
              </a:ext>
            </a:extLst>
          </p:cNvPr>
          <p:cNvCxnSpPr>
            <a:cxnSpLocks/>
          </p:cNvCxnSpPr>
          <p:nvPr/>
        </p:nvCxnSpPr>
        <p:spPr>
          <a:xfrm>
            <a:off x="1298713" y="3147191"/>
            <a:ext cx="119270" cy="38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8FCD207-C754-604E-8C39-5E2814B8183F}"/>
              </a:ext>
            </a:extLst>
          </p:cNvPr>
          <p:cNvCxnSpPr>
            <a:cxnSpLocks/>
          </p:cNvCxnSpPr>
          <p:nvPr/>
        </p:nvCxnSpPr>
        <p:spPr>
          <a:xfrm>
            <a:off x="3192105" y="3147191"/>
            <a:ext cx="571512" cy="38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CCF9747-B31D-3C42-A6CC-A4F02EAEE766}"/>
              </a:ext>
            </a:extLst>
          </p:cNvPr>
          <p:cNvCxnSpPr>
            <a:cxnSpLocks/>
          </p:cNvCxnSpPr>
          <p:nvPr/>
        </p:nvCxnSpPr>
        <p:spPr>
          <a:xfrm>
            <a:off x="5186559" y="3147190"/>
            <a:ext cx="1756748" cy="56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A115E87-8D5D-3346-83CA-5D454BE75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692" y="1677304"/>
            <a:ext cx="2921000" cy="1422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CF11B0-F078-3944-8BF8-0399A0EA6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55" y="3941931"/>
            <a:ext cx="596071" cy="10640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7079BA7-119A-A446-BB31-8FDBD834CC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13" y="3899676"/>
            <a:ext cx="1102776" cy="11027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7F27600-D7B7-A14D-868C-7858591B5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151" y="3145843"/>
            <a:ext cx="3938223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2675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Berlin Sans FB Demi" panose="020E0802020502020306" pitchFamily="34" charset="0"/>
              </a:rPr>
              <a:t>Experimental Results-Method 3 Deep Learning</a:t>
            </a:r>
            <a:endParaRPr lang="en-CA" sz="3200" dirty="0">
              <a:latin typeface="Berlin Sans FB Demi" panose="020E0802020502020306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Mar 25th, 2019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588" y="976773"/>
            <a:ext cx="1094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Use DL model to predict license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7FEB67-246F-5845-9BB2-C36B577D8B10}"/>
              </a:ext>
            </a:extLst>
          </p:cNvPr>
          <p:cNvSpPr/>
          <p:nvPr/>
        </p:nvSpPr>
        <p:spPr>
          <a:xfrm>
            <a:off x="10234411" y="160591"/>
            <a:ext cx="1957589" cy="1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9F000E-2D0A-4445-B0B6-6250FD963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" y="3527784"/>
            <a:ext cx="3157004" cy="18923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1C7992-D5A8-B147-AB92-EAD21762E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42"/>
          <a:stretch/>
        </p:blipFill>
        <p:spPr>
          <a:xfrm>
            <a:off x="522093" y="1585091"/>
            <a:ext cx="1995820" cy="15621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01D2680-FD9F-F648-979B-5DD61D16D25C}"/>
              </a:ext>
            </a:extLst>
          </p:cNvPr>
          <p:cNvSpPr/>
          <p:nvPr/>
        </p:nvSpPr>
        <p:spPr>
          <a:xfrm>
            <a:off x="1696278" y="2398643"/>
            <a:ext cx="702365" cy="861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FC5E756-F1EA-5041-8DCE-6E3D8D576377}"/>
              </a:ext>
            </a:extLst>
          </p:cNvPr>
          <p:cNvCxnSpPr>
            <a:cxnSpLocks/>
          </p:cNvCxnSpPr>
          <p:nvPr/>
        </p:nvCxnSpPr>
        <p:spPr>
          <a:xfrm>
            <a:off x="1298713" y="3147191"/>
            <a:ext cx="119270" cy="38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8FCD207-C754-604E-8C39-5E2814B8183F}"/>
              </a:ext>
            </a:extLst>
          </p:cNvPr>
          <p:cNvCxnSpPr>
            <a:cxnSpLocks/>
          </p:cNvCxnSpPr>
          <p:nvPr/>
        </p:nvCxnSpPr>
        <p:spPr>
          <a:xfrm>
            <a:off x="3692098" y="2945072"/>
            <a:ext cx="571512" cy="380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CCF9747-B31D-3C42-A6CC-A4F02EAEE766}"/>
              </a:ext>
            </a:extLst>
          </p:cNvPr>
          <p:cNvCxnSpPr>
            <a:cxnSpLocks/>
          </p:cNvCxnSpPr>
          <p:nvPr/>
        </p:nvCxnSpPr>
        <p:spPr>
          <a:xfrm>
            <a:off x="5195249" y="2175457"/>
            <a:ext cx="1483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EFC8BC0-8A68-6840-B83E-91E080A33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162" y="1828024"/>
            <a:ext cx="2908300" cy="11303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135AAB-DB02-F648-B08D-4F34667AC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340" y="3455082"/>
            <a:ext cx="2906330" cy="18923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9DABBE2-5F80-904A-BF4E-0060850CB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40" y="1307324"/>
            <a:ext cx="43053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52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Berlin Sans FB Demi" panose="020E0802020502020306" pitchFamily="34" charset="0"/>
              </a:rPr>
              <a:t>3 Models accuracy comparison</a:t>
            </a:r>
            <a:endParaRPr lang="en-CA" sz="3200" dirty="0">
              <a:latin typeface="Berlin Sans FB Demi" panose="020E0802020502020306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Mar 25th, 2019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7FEB67-246F-5845-9BB2-C36B577D8B10}"/>
              </a:ext>
            </a:extLst>
          </p:cNvPr>
          <p:cNvSpPr/>
          <p:nvPr/>
        </p:nvSpPr>
        <p:spPr>
          <a:xfrm>
            <a:off x="10234411" y="160591"/>
            <a:ext cx="1957589" cy="1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937FA8-02AC-1441-9DB5-8F3F9207A081}"/>
              </a:ext>
            </a:extLst>
          </p:cNvPr>
          <p:cNvSpPr/>
          <p:nvPr/>
        </p:nvSpPr>
        <p:spPr>
          <a:xfrm>
            <a:off x="6658377" y="3740150"/>
            <a:ext cx="244698" cy="231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FB53DEC-985A-5F47-870B-ECB0B09996BA}"/>
              </a:ext>
            </a:extLst>
          </p:cNvPr>
          <p:cNvSpPr txBox="1"/>
          <p:nvPr/>
        </p:nvSpPr>
        <p:spPr>
          <a:xfrm>
            <a:off x="269588" y="976773"/>
            <a:ext cx="1094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6 feature ML 3/8		HOG ML 5/8			DL 5/8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75D66B-01E0-5F4F-981E-8821F66BC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37" y="1458901"/>
            <a:ext cx="2912072" cy="22440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FE7292-A6D4-424F-9276-B274F2CF0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88" y="1467811"/>
            <a:ext cx="3064774" cy="22440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783F7B-675F-6D46-A6AE-CD3E63825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82" y="1479577"/>
            <a:ext cx="2925841" cy="22440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81FFCC-CD3D-EC4E-A468-AE5E0D674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5" y="3711819"/>
            <a:ext cx="2259313" cy="293504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D5B7DA9-A531-544A-BB44-D398301FE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20" y="3702909"/>
            <a:ext cx="2263706" cy="303602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A8A8C3-848E-5B43-B76E-E7674BFDE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26" y="4370774"/>
            <a:ext cx="4054730" cy="100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167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Berlin Sans FB Demi" panose="020E0802020502020306" pitchFamily="34" charset="0"/>
              </a:rPr>
              <a:t>Conclusion</a:t>
            </a:r>
            <a:endParaRPr lang="en-CA" sz="3200" dirty="0">
              <a:latin typeface="Berlin Sans FB Demi" panose="020E0802020502020306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>
                    <a:tint val="75000"/>
                  </a:srgbClr>
                </a:solidFill>
              </a:rPr>
              <a:t>Mar 25th, 2019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858" y="1082791"/>
            <a:ext cx="109436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2 ML model + 1 DL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High test accuracy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Improvements for Ontario License Plate: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Bigger  or specific data 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Tune more robust model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2"/>
                </a:solidFill>
                <a:latin typeface="Berlin Sans FB" panose="020E0602020502020306" pitchFamily="34" charset="0"/>
                <a:cs typeface="Times New Roman" panose="02020603050405020304" pitchFamily="18" charset="0"/>
              </a:rPr>
              <a:t>More epoch for DL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b="1" dirty="0">
              <a:solidFill>
                <a:schemeClr val="bg2"/>
              </a:solidFill>
              <a:latin typeface="Berlin Sans FB" panose="020E0602020502020306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7FEB67-246F-5845-9BB2-C36B577D8B10}"/>
              </a:ext>
            </a:extLst>
          </p:cNvPr>
          <p:cNvSpPr/>
          <p:nvPr/>
        </p:nvSpPr>
        <p:spPr>
          <a:xfrm>
            <a:off x="10234411" y="160591"/>
            <a:ext cx="1957589" cy="1339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52928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Point template_October 2012 (letter .pot)">
  <a:themeElements>
    <a:clrScheme name="Magna Corporate 2012">
      <a:dk1>
        <a:srgbClr val="000000"/>
      </a:dk1>
      <a:lt1>
        <a:srgbClr val="FFFFFF"/>
      </a:lt1>
      <a:dk2>
        <a:srgbClr val="000000"/>
      </a:dk2>
      <a:lt2>
        <a:srgbClr val="888B8D"/>
      </a:lt2>
      <a:accent1>
        <a:srgbClr val="4298B5"/>
      </a:accent1>
      <a:accent2>
        <a:srgbClr val="B7BF10"/>
      </a:accent2>
      <a:accent3>
        <a:srgbClr val="ED8B00"/>
      </a:accent3>
      <a:accent4>
        <a:srgbClr val="FFD100"/>
      </a:accent4>
      <a:accent5>
        <a:srgbClr val="9B945F"/>
      </a:accent5>
      <a:accent6>
        <a:srgbClr val="DA291C"/>
      </a:accent6>
      <a:hlink>
        <a:srgbClr val="4298B5"/>
      </a:hlink>
      <a:folHlink>
        <a:srgbClr val="B7BF1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gna Electronics slides">
  <a:themeElements>
    <a:clrScheme name="Magna Corporate 2012">
      <a:dk1>
        <a:srgbClr val="000000"/>
      </a:dk1>
      <a:lt1>
        <a:srgbClr val="FFFFFF"/>
      </a:lt1>
      <a:dk2>
        <a:srgbClr val="000000"/>
      </a:dk2>
      <a:lt2>
        <a:srgbClr val="888B8D"/>
      </a:lt2>
      <a:accent1>
        <a:srgbClr val="4298B5"/>
      </a:accent1>
      <a:accent2>
        <a:srgbClr val="B7BF10"/>
      </a:accent2>
      <a:accent3>
        <a:srgbClr val="ED8B00"/>
      </a:accent3>
      <a:accent4>
        <a:srgbClr val="FFD100"/>
      </a:accent4>
      <a:accent5>
        <a:srgbClr val="9B945F"/>
      </a:accent5>
      <a:accent6>
        <a:srgbClr val="DA291C"/>
      </a:accent6>
      <a:hlink>
        <a:srgbClr val="4298B5"/>
      </a:hlink>
      <a:folHlink>
        <a:srgbClr val="B7BF1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23233</TotalTime>
  <Words>159</Words>
  <Application>Microsoft Macintosh PowerPoint</Application>
  <PresentationFormat>宽屏</PresentationFormat>
  <Paragraphs>46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Berlin Sans FB</vt:lpstr>
      <vt:lpstr>Berlin Sans FB Demi</vt:lpstr>
      <vt:lpstr>Calibri</vt:lpstr>
      <vt:lpstr>Calibri Light</vt:lpstr>
      <vt:lpstr>Tahoma</vt:lpstr>
      <vt:lpstr>Office Theme</vt:lpstr>
      <vt:lpstr>PowerPoint template_October 2012 (letter .pot)</vt:lpstr>
      <vt:lpstr>Magna Electronics slides</vt:lpstr>
      <vt:lpstr>Ontario License Plate Extraction Project</vt:lpstr>
      <vt:lpstr>Introduction</vt:lpstr>
      <vt:lpstr>Related Work</vt:lpstr>
      <vt:lpstr>Proposed Method</vt:lpstr>
      <vt:lpstr>Experimental Results-Method 1 (Main Approach)</vt:lpstr>
      <vt:lpstr>Experimental Results-Method 2</vt:lpstr>
      <vt:lpstr>Experimental Results-Method 3 Deep Learning</vt:lpstr>
      <vt:lpstr>3 Models accuracy comparison</vt:lpstr>
      <vt:lpstr>Conclusion</vt:lpstr>
      <vt:lpstr>Reference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AppCtrl Introduction</dc:title>
  <dc:creator>Wu, Yifan</dc:creator>
  <cp:lastModifiedBy>Shuaichen Yan</cp:lastModifiedBy>
  <cp:revision>140</cp:revision>
  <dcterms:created xsi:type="dcterms:W3CDTF">2018-03-06T19:32:51Z</dcterms:created>
  <dcterms:modified xsi:type="dcterms:W3CDTF">2022-04-11T20:25:08Z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798273d-f5aa-46da-8e10-241f6dcd5f2d_Enabled">
    <vt:lpwstr>true</vt:lpwstr>
  </property>
  <property fmtid="{D5CDD505-2E9C-101B-9397-08002B2CF9AE}" pid="3" name="MSIP_Label_e798273d-f5aa-46da-8e10-241f6dcd5f2d_SetDate">
    <vt:lpwstr>2021-06-03T13:05:39Z</vt:lpwstr>
  </property>
  <property fmtid="{D5CDD505-2E9C-101B-9397-08002B2CF9AE}" pid="4" name="MSIP_Label_e798273d-f5aa-46da-8e10-241f6dcd5f2d_Method">
    <vt:lpwstr>Standard</vt:lpwstr>
  </property>
  <property fmtid="{D5CDD505-2E9C-101B-9397-08002B2CF9AE}" pid="5" name="MSIP_Label_e798273d-f5aa-46da-8e10-241f6dcd5f2d_Name">
    <vt:lpwstr>e798273d-f5aa-46da-8e10-241f6dcd5f2d</vt:lpwstr>
  </property>
  <property fmtid="{D5CDD505-2E9C-101B-9397-08002B2CF9AE}" pid="6" name="MSIP_Label_e798273d-f5aa-46da-8e10-241f6dcd5f2d_SiteId">
    <vt:lpwstr>c760270c-f3da-4cfa-9737-03808ef5579f</vt:lpwstr>
  </property>
  <property fmtid="{D5CDD505-2E9C-101B-9397-08002B2CF9AE}" pid="7" name="MSIP_Label_e798273d-f5aa-46da-8e10-241f6dcd5f2d_ActionId">
    <vt:lpwstr>a100bebe-b65b-4abd-8453-9e4a1274a418</vt:lpwstr>
  </property>
  <property fmtid="{D5CDD505-2E9C-101B-9397-08002B2CF9AE}" pid="8" name="MSIP_Label_e798273d-f5aa-46da-8e10-241f6dcd5f2d_ContentBits">
    <vt:lpwstr>0</vt:lpwstr>
  </property>
</Properties>
</file>